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6" r:id="rId3"/>
    <p:sldId id="268" r:id="rId4"/>
    <p:sldId id="260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99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40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1857364"/>
            <a:ext cx="571504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3613139"/>
            <a:ext cx="571504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01.02.2024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>
                <a:solidFill>
                  <a:srgbClr val="660066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01.02.2024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0495" y="6356350"/>
            <a:ext cx="33593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11522" y="6356350"/>
            <a:ext cx="247527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01.02.2024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01.02.2024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01.02.2024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1285860"/>
            <a:ext cx="6072230" cy="2857520"/>
          </a:xfrm>
        </p:spPr>
        <p:txBody>
          <a:bodyPr anchor="ctr"/>
          <a:lstStyle/>
          <a:p>
            <a:r>
              <a:rPr lang="ru-RU" sz="3600" b="1" dirty="0">
                <a:latin typeface="Times New Roman"/>
                <a:ea typeface="Calibri"/>
              </a:rPr>
              <a:t>Работа с текстом на уроках русского языка: методические </a:t>
            </a:r>
            <a:r>
              <a:rPr lang="ru-RU" sz="3600" b="1" dirty="0" smtClean="0">
                <a:latin typeface="Times New Roman"/>
                <a:ea typeface="Calibri"/>
              </a:rPr>
              <a:t>приёмы </a:t>
            </a:r>
            <a:r>
              <a:rPr lang="ru-RU" sz="3600" b="1" dirty="0">
                <a:latin typeface="Times New Roman"/>
                <a:ea typeface="Calibri"/>
              </a:rPr>
              <a:t>и </a:t>
            </a:r>
            <a:r>
              <a:rPr lang="ru-RU" sz="3600" b="1" dirty="0" smtClean="0">
                <a:latin typeface="Times New Roman"/>
                <a:ea typeface="Calibri"/>
              </a:rPr>
              <a:t>требования.</a:t>
            </a:r>
            <a:endParaRPr lang="ru-RU" sz="3600" b="1" dirty="0">
              <a:ln w="19050">
                <a:solidFill>
                  <a:prstClr val="white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221088"/>
            <a:ext cx="3714776" cy="1860808"/>
          </a:xfrm>
        </p:spPr>
        <p:txBody>
          <a:bodyPr anchor="ctr"/>
          <a:lstStyle/>
          <a:p>
            <a:pPr algn="r">
              <a:spcBef>
                <a:spcPct val="0"/>
              </a:spcBef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Л.Г.,</a:t>
            </a:r>
          </a:p>
          <a:p>
            <a:pPr algn="r">
              <a:spcBef>
                <a:spcPct val="0"/>
              </a:spcBef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уководитель РП ФГОС НОО, зам. директора по УВР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Тотемская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№2»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778098"/>
          </a:xfrm>
        </p:spPr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работы с текстом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80728"/>
            <a:ext cx="7499176" cy="5145435"/>
          </a:xfrm>
        </p:spPr>
        <p:txBody>
          <a:bodyPr/>
          <a:lstStyle/>
          <a:p>
            <a:pPr marL="0" indent="0">
              <a:spcAft>
                <a:spcPts val="750"/>
              </a:spcAft>
              <a:buNone/>
            </a:pPr>
            <a:r>
              <a:rPr lang="ru-RU" sz="2000" b="1" dirty="0">
                <a:latin typeface="Times New Roman"/>
                <a:ea typeface="Times New Roman"/>
              </a:rPr>
              <a:t>10. Поэтическая разминка, анализ поэтических текстов.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dirty="0">
                <a:latin typeface="Times New Roman"/>
                <a:ea typeface="Times New Roman"/>
              </a:rPr>
              <a:t>Прием активизирует мысль, учит узнавать поэта по его слову, оживляет урок.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b="1" dirty="0">
                <a:latin typeface="Times New Roman"/>
                <a:ea typeface="Times New Roman"/>
              </a:rPr>
              <a:t>11.Творческие работы обучающихся с опорой на данный текст (сочинение-миниатюра, </a:t>
            </a:r>
            <a:r>
              <a:rPr lang="ru-RU" sz="2000" b="1" dirty="0" err="1">
                <a:latin typeface="Times New Roman"/>
                <a:ea typeface="Times New Roman"/>
              </a:rPr>
              <a:t>синквейн</a:t>
            </a:r>
            <a:r>
              <a:rPr lang="ru-RU" sz="2000" b="1" dirty="0">
                <a:latin typeface="Times New Roman"/>
                <a:ea typeface="Times New Roman"/>
              </a:rPr>
              <a:t>, кинолента видений)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dirty="0">
                <a:latin typeface="Times New Roman"/>
                <a:ea typeface="Times New Roman"/>
              </a:rPr>
              <a:t>Правильное, точное, полное восприятие чужого текста предполагает конструирование собственного текста.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b="1" dirty="0">
                <a:latin typeface="Times New Roman"/>
                <a:ea typeface="Times New Roman"/>
              </a:rPr>
              <a:t>12.Прием комплексного анализа текста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dirty="0">
                <a:latin typeface="Times New Roman"/>
                <a:ea typeface="Times New Roman"/>
              </a:rPr>
              <a:t> Интерес к этому приему работы с текстом продиктован необходимостью подготовки учащихся к выпускным </a:t>
            </a:r>
            <a:r>
              <a:rPr lang="ru-RU" sz="2000" dirty="0" smtClean="0">
                <a:latin typeface="Times New Roman"/>
                <a:ea typeface="Times New Roman"/>
              </a:rPr>
              <a:t>экзаменам. </a:t>
            </a:r>
            <a:r>
              <a:rPr lang="ru-RU" sz="2000" dirty="0">
                <a:latin typeface="Times New Roman"/>
                <a:ea typeface="Times New Roman"/>
              </a:rPr>
              <a:t>Работа над анализом текста начинается в 5 классе на уроках русского </a:t>
            </a:r>
            <a:r>
              <a:rPr lang="ru-RU" sz="2000" dirty="0" smtClean="0">
                <a:latin typeface="Times New Roman"/>
                <a:ea typeface="Times New Roman"/>
              </a:rPr>
              <a:t>языка.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99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750"/>
              </a:spcAft>
            </a:pPr>
            <a:r>
              <a:rPr lang="ru-RU" sz="3600" b="1" dirty="0">
                <a:latin typeface="Times New Roman"/>
                <a:ea typeface="Times New Roman"/>
              </a:rPr>
              <a:t>План комплексного анализа текста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787208" cy="5145435"/>
          </a:xfrm>
        </p:spPr>
        <p:txBody>
          <a:bodyPr/>
          <a:lstStyle/>
          <a:p>
            <a:pPr marL="0" lvl="0" indent="0">
              <a:spcAft>
                <a:spcPts val="750"/>
              </a:spcAft>
              <a:buNone/>
              <a:tabLst>
                <a:tab pos="457200" algn="l"/>
              </a:tabLst>
            </a:pPr>
            <a:r>
              <a:rPr lang="ru-RU" sz="2000" b="1" dirty="0" smtClean="0">
                <a:latin typeface="Times New Roman"/>
                <a:ea typeface="Times New Roman"/>
              </a:rPr>
              <a:t>1.Прочитайте </a:t>
            </a:r>
            <a:r>
              <a:rPr lang="ru-RU" sz="2000" b="1" dirty="0">
                <a:latin typeface="Times New Roman"/>
                <a:ea typeface="Times New Roman"/>
              </a:rPr>
              <a:t>текст.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b="1" dirty="0">
                <a:latin typeface="Times New Roman"/>
                <a:ea typeface="Times New Roman"/>
              </a:rPr>
              <a:t>Текст </a:t>
            </a:r>
            <a:r>
              <a:rPr lang="ru-RU" sz="2000" dirty="0">
                <a:latin typeface="Times New Roman"/>
                <a:ea typeface="Times New Roman"/>
              </a:rPr>
              <a:t>– это сочетание предложений, связанных по смыслу и грамматически.</a:t>
            </a:r>
            <a:endParaRPr lang="ru-RU" sz="1800" dirty="0">
              <a:latin typeface="Times New Roman"/>
              <a:ea typeface="Times New Roman"/>
            </a:endParaRPr>
          </a:p>
          <a:p>
            <a:pPr marL="0" lvl="0" indent="0">
              <a:spcAft>
                <a:spcPts val="750"/>
              </a:spcAft>
              <a:buNone/>
              <a:tabLst>
                <a:tab pos="457200" algn="l"/>
              </a:tabLst>
            </a:pPr>
            <a:r>
              <a:rPr lang="ru-RU" sz="2000" b="1" dirty="0" smtClean="0">
                <a:latin typeface="Times New Roman"/>
                <a:ea typeface="Times New Roman"/>
              </a:rPr>
              <a:t>2. Вспомните</a:t>
            </a:r>
            <a:r>
              <a:rPr lang="ru-RU" sz="2000" b="1" dirty="0">
                <a:latin typeface="Times New Roman"/>
                <a:ea typeface="Times New Roman"/>
              </a:rPr>
              <a:t>, что вы знаете о его авторе.</a:t>
            </a:r>
            <a:endParaRPr lang="ru-RU" sz="1800" dirty="0">
              <a:latin typeface="Times New Roman"/>
              <a:ea typeface="Times New Roman"/>
            </a:endParaRPr>
          </a:p>
          <a:p>
            <a:pPr marL="0" lvl="0" indent="0">
              <a:spcAft>
                <a:spcPts val="750"/>
              </a:spcAft>
              <a:buNone/>
              <a:tabLst>
                <a:tab pos="457200" algn="l"/>
              </a:tabLst>
            </a:pPr>
            <a:r>
              <a:rPr lang="ru-RU" sz="2000" b="1" dirty="0">
                <a:latin typeface="Times New Roman"/>
                <a:ea typeface="Times New Roman"/>
              </a:rPr>
              <a:t>3</a:t>
            </a:r>
            <a:r>
              <a:rPr lang="ru-RU" sz="2000" b="1" dirty="0" smtClean="0">
                <a:latin typeface="Times New Roman"/>
                <a:ea typeface="Times New Roman"/>
              </a:rPr>
              <a:t>.К </a:t>
            </a:r>
            <a:r>
              <a:rPr lang="ru-RU" sz="2000" b="1" dirty="0">
                <a:latin typeface="Times New Roman"/>
                <a:ea typeface="Times New Roman"/>
              </a:rPr>
              <a:t>какому функциональному стилю речи принадлежит текст? Докажите это.</a:t>
            </a:r>
            <a:endParaRPr lang="ru-RU" sz="1800" dirty="0">
              <a:latin typeface="Times New Roman"/>
              <a:ea typeface="Times New Roman"/>
            </a:endParaRPr>
          </a:p>
          <a:p>
            <a:pPr marL="0" lvl="0" indent="0">
              <a:spcAft>
                <a:spcPts val="750"/>
              </a:spcAft>
              <a:buNone/>
              <a:tabLst>
                <a:tab pos="457200" algn="l"/>
              </a:tabLst>
            </a:pPr>
            <a:r>
              <a:rPr lang="ru-RU" sz="2000" b="1" dirty="0" smtClean="0">
                <a:latin typeface="Times New Roman"/>
                <a:ea typeface="Times New Roman"/>
              </a:rPr>
              <a:t>4. Какого </a:t>
            </a:r>
            <a:r>
              <a:rPr lang="ru-RU" sz="2000" b="1" dirty="0">
                <a:latin typeface="Times New Roman"/>
                <a:ea typeface="Times New Roman"/>
              </a:rPr>
              <a:t>типа речи данный текст? </a:t>
            </a:r>
            <a:r>
              <a:rPr lang="ru-RU" sz="2000" dirty="0">
                <a:latin typeface="Times New Roman"/>
                <a:ea typeface="Times New Roman"/>
              </a:rPr>
              <a:t>Описание, повествование, рассуждение</a:t>
            </a:r>
            <a:r>
              <a:rPr lang="ru-RU" sz="2000" dirty="0" smtClean="0">
                <a:latin typeface="Times New Roman"/>
                <a:ea typeface="Times New Roman"/>
              </a:rPr>
              <a:t>. 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b="1" dirty="0">
                <a:latin typeface="Times New Roman"/>
                <a:ea typeface="Times New Roman"/>
              </a:rPr>
              <a:t>5. Определите жанр текста.</a:t>
            </a:r>
            <a:r>
              <a:rPr lang="ru-RU" sz="2000" dirty="0">
                <a:latin typeface="Times New Roman"/>
                <a:ea typeface="Times New Roman"/>
              </a:rPr>
              <a:t> Эпизод художественного произведения, очерк, воспоминание, притча, легенда, стихотворение в прозе и т.д.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b="1" dirty="0">
                <a:latin typeface="Times New Roman"/>
                <a:ea typeface="Times New Roman"/>
              </a:rPr>
              <a:t>6. Определите тему текста. </a:t>
            </a:r>
            <a:r>
              <a:rPr lang="ru-RU" sz="2000" dirty="0">
                <a:latin typeface="Times New Roman"/>
                <a:ea typeface="Times New Roman"/>
              </a:rPr>
              <a:t>О чем это произведение; о чём или о ком в нём говорится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424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Times New Roman"/>
                <a:ea typeface="Times New Roman"/>
              </a:rPr>
              <a:t>План комплексного анализа текста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7787208" cy="5217443"/>
          </a:xfrm>
        </p:spPr>
        <p:txBody>
          <a:bodyPr/>
          <a:lstStyle/>
          <a:p>
            <a:pPr marL="0" indent="0">
              <a:spcAft>
                <a:spcPts val="750"/>
              </a:spcAft>
              <a:buNone/>
            </a:pPr>
            <a:r>
              <a:rPr lang="ru-RU" sz="2400" b="1" dirty="0">
                <a:latin typeface="Times New Roman"/>
                <a:ea typeface="Times New Roman"/>
              </a:rPr>
              <a:t>7. Если текст не имеет заглавия, подумайте, как его можно озаглавить и почему именно такое название дал ему автор.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400" b="1" dirty="0">
                <a:latin typeface="Times New Roman"/>
                <a:ea typeface="Times New Roman"/>
              </a:rPr>
              <a:t>8. Разделите текст на смысловые части (</a:t>
            </a:r>
            <a:r>
              <a:rPr lang="ru-RU" sz="2400" b="1" dirty="0" err="1">
                <a:latin typeface="Times New Roman"/>
                <a:ea typeface="Times New Roman"/>
              </a:rPr>
              <a:t>микротемы</a:t>
            </a:r>
            <a:r>
              <a:rPr lang="ru-RU" sz="2400" b="1" dirty="0">
                <a:latin typeface="Times New Roman"/>
                <a:ea typeface="Times New Roman"/>
              </a:rPr>
              <a:t>) и   составьте план для себя.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400" b="1" dirty="0">
                <a:latin typeface="Times New Roman"/>
                <a:ea typeface="Times New Roman"/>
              </a:rPr>
              <a:t>9. Как связаны части текста?</a:t>
            </a:r>
            <a:r>
              <a:rPr lang="ru-RU" sz="2400" dirty="0">
                <a:latin typeface="Times New Roman"/>
                <a:ea typeface="Times New Roman"/>
              </a:rPr>
              <a:t> Обратите внимание на лексические и синтаксические средства связи. Основные средства грамматической связи предложений в тексте – порядок предложений: порядок слов в предложениях; интонация и др.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400" b="1" dirty="0">
                <a:latin typeface="Times New Roman"/>
                <a:ea typeface="Times New Roman"/>
              </a:rPr>
              <a:t>10. Как соотносятся начало и конец текста?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614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Times New Roman"/>
                <a:ea typeface="Times New Roman"/>
              </a:rPr>
              <a:t>План комплексного анализа текста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787208" cy="5145435"/>
          </a:xfrm>
        </p:spPr>
        <p:txBody>
          <a:bodyPr/>
          <a:lstStyle/>
          <a:p>
            <a:pPr marL="0" indent="0">
              <a:spcAft>
                <a:spcPts val="750"/>
              </a:spcAft>
              <a:buNone/>
            </a:pPr>
            <a:r>
              <a:rPr lang="ru-RU" sz="1800" b="1" dirty="0">
                <a:latin typeface="Times New Roman"/>
                <a:ea typeface="Times New Roman"/>
              </a:rPr>
              <a:t>11. На каком приёме/   приёмах построен текст?</a:t>
            </a:r>
            <a:r>
              <a:rPr lang="ru-RU" sz="1800" dirty="0">
                <a:latin typeface="Times New Roman"/>
                <a:ea typeface="Times New Roman"/>
              </a:rPr>
              <a:t> Сопоставление, противопоставление, постепенное усиление чувства, постепенное развитие мысли, быстрая смена действий, событий, динамичность; неторопливое созерцание ).</a:t>
            </a:r>
            <a:endParaRPr lang="ru-RU" sz="16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1800" b="1" dirty="0">
                <a:latin typeface="Times New Roman"/>
                <a:ea typeface="Times New Roman"/>
              </a:rPr>
              <a:t>12. Отметьте основные образы в тексте. Не забудьте об образе автора.</a:t>
            </a:r>
            <a:endParaRPr lang="ru-RU" sz="16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1800" b="1" dirty="0">
                <a:latin typeface="Times New Roman"/>
                <a:ea typeface="Times New Roman"/>
              </a:rPr>
              <a:t>13. Понаблюдайте над лексикой текста</a:t>
            </a:r>
            <a:r>
              <a:rPr lang="ru-RU" sz="1800" b="1" dirty="0" smtClean="0">
                <a:latin typeface="Times New Roman"/>
                <a:ea typeface="Times New Roman"/>
              </a:rPr>
              <a:t>: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-найдите </a:t>
            </a:r>
            <a:r>
              <a:rPr lang="ru-RU" sz="1800" dirty="0">
                <a:latin typeface="Times New Roman"/>
                <a:ea typeface="Times New Roman"/>
              </a:rPr>
              <a:t>незнакомые слова и установите их значение по словарю, обратите внимание на правописание этих слов;</a:t>
            </a:r>
            <a:endParaRPr lang="ru-RU" sz="16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-найдите </a:t>
            </a:r>
            <a:r>
              <a:rPr lang="ru-RU" sz="1800" dirty="0">
                <a:latin typeface="Times New Roman"/>
                <a:ea typeface="Times New Roman"/>
              </a:rPr>
              <a:t>опорные слова в каждой части текста;</a:t>
            </a:r>
            <a:endParaRPr lang="ru-RU" sz="16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-найдите </a:t>
            </a:r>
            <a:r>
              <a:rPr lang="ru-RU" sz="1800" dirty="0">
                <a:latin typeface="Times New Roman"/>
                <a:ea typeface="Times New Roman"/>
              </a:rPr>
              <a:t>в тексте контекстуальные синонимы или  антонимы</a:t>
            </a:r>
            <a:r>
              <a:rPr lang="ru-RU" sz="1800" dirty="0" smtClean="0">
                <a:latin typeface="Times New Roman"/>
                <a:ea typeface="Times New Roman"/>
              </a:rPr>
              <a:t>;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-найдите </a:t>
            </a:r>
            <a:r>
              <a:rPr lang="ru-RU" sz="1800" dirty="0">
                <a:latin typeface="Times New Roman"/>
                <a:ea typeface="Times New Roman"/>
              </a:rPr>
              <a:t>многозначные слова и слова, употребленные в переносном значении;</a:t>
            </a:r>
            <a:endParaRPr lang="ru-RU" sz="16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-обратите </a:t>
            </a:r>
            <a:r>
              <a:rPr lang="ru-RU" sz="1800" dirty="0">
                <a:latin typeface="Times New Roman"/>
                <a:ea typeface="Times New Roman"/>
              </a:rPr>
              <a:t>внимание на средства художественной выразительности, если они употребляются автором: эпитеты, метафоры, сравнения, олицетворения.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664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r>
              <a:rPr lang="ru-RU" sz="3600" b="1" dirty="0">
                <a:latin typeface="Times New Roman"/>
                <a:ea typeface="Times New Roman"/>
              </a:rPr>
              <a:t>План комплексного анализа текста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827296" cy="5040560"/>
          </a:xfrm>
        </p:spPr>
        <p:txBody>
          <a:bodyPr/>
          <a:lstStyle/>
          <a:p>
            <a:pPr marL="0" indent="0">
              <a:spcAft>
                <a:spcPts val="750"/>
              </a:spcAft>
              <a:buNone/>
            </a:pPr>
            <a:r>
              <a:rPr lang="ru-RU" sz="2000" b="1" dirty="0">
                <a:latin typeface="Times New Roman"/>
                <a:ea typeface="Times New Roman"/>
              </a:rPr>
              <a:t>14. Понаблюдайте над фонетическими средствами языка.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dirty="0">
                <a:latin typeface="Times New Roman"/>
                <a:ea typeface="Times New Roman"/>
              </a:rPr>
              <a:t>Чего достигает автор их употреблением.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dirty="0">
                <a:latin typeface="Times New Roman"/>
                <a:ea typeface="Times New Roman"/>
              </a:rPr>
              <a:t>Повторение определенных согласных звуков – </a:t>
            </a:r>
            <a:r>
              <a:rPr lang="ru-RU" sz="2000" b="1" dirty="0">
                <a:latin typeface="Times New Roman"/>
                <a:ea typeface="Times New Roman"/>
              </a:rPr>
              <a:t>аллитерация</a:t>
            </a:r>
            <a:r>
              <a:rPr lang="ru-RU" sz="2000" dirty="0">
                <a:latin typeface="Times New Roman"/>
                <a:ea typeface="Times New Roman"/>
              </a:rPr>
              <a:t>, повторение гласных звуков – </a:t>
            </a:r>
            <a:r>
              <a:rPr lang="ru-RU" sz="2000" b="1" dirty="0">
                <a:latin typeface="Times New Roman"/>
                <a:ea typeface="Times New Roman"/>
              </a:rPr>
              <a:t>ассонанс</a:t>
            </a:r>
            <a:r>
              <a:rPr lang="ru-RU" sz="2000" dirty="0">
                <a:latin typeface="Times New Roman"/>
                <a:ea typeface="Times New Roman"/>
              </a:rPr>
              <a:t>)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b="1" dirty="0">
                <a:latin typeface="Times New Roman"/>
                <a:ea typeface="Times New Roman"/>
              </a:rPr>
              <a:t>15. Какими морфологическими средствами пользуется автор.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dirty="0">
                <a:latin typeface="Times New Roman"/>
                <a:ea typeface="Times New Roman"/>
              </a:rPr>
              <a:t>Обилие глаголов и деепричастий для передачи действия или динамичного описания чего-либо изменяющегося, движущегося; обилие прилагательных при описании предмета или пейзажа; употребление частиц – ограничительных, выделительных, усилительных, подчеркивающих неожиданность происходящего, передающих удивление, восхищение и т. д.)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043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Times New Roman"/>
                <a:ea typeface="Times New Roman"/>
              </a:rPr>
              <a:t>План комплексного анализа текста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715200" cy="5040560"/>
          </a:xfrm>
        </p:spPr>
        <p:txBody>
          <a:bodyPr/>
          <a:lstStyle/>
          <a:p>
            <a:pPr marL="0" indent="0">
              <a:spcAft>
                <a:spcPts val="750"/>
              </a:spcAft>
              <a:buNone/>
            </a:pPr>
            <a:r>
              <a:rPr lang="ru-RU" sz="2000" b="1" dirty="0">
                <a:latin typeface="Times New Roman"/>
                <a:ea typeface="Times New Roman"/>
              </a:rPr>
              <a:t>16.Понаблюдайте  над синтаксисом текста.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dirty="0">
                <a:latin typeface="Times New Roman"/>
                <a:ea typeface="Times New Roman"/>
              </a:rPr>
              <a:t>Употребление предложений определенной структуры: коротких, лаконичных или пространных; простых или сложных; назывных, безличных, обобщенно-личных- употребление инверсий, восклицательных и вопросительных предложений, многоточия, прямой речи, диалога и т. д.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b="1" dirty="0">
                <a:latin typeface="Times New Roman"/>
                <a:ea typeface="Times New Roman"/>
              </a:rPr>
              <a:t>17. Сформулируйте  идею текста (основную мысль)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dirty="0">
                <a:latin typeface="Times New Roman"/>
                <a:ea typeface="Times New Roman"/>
              </a:rPr>
              <a:t>Это то, к чему он призывает, чему учит, ради чего он написании; она может быть выражена в заглавии или в одном из предложений текста. Но чаще её нужно найти и сформулировать.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b="1" dirty="0">
                <a:latin typeface="Times New Roman"/>
                <a:ea typeface="Times New Roman"/>
              </a:rPr>
              <a:t>18. Каково ваше впечатление от  текста?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85569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комплексного анализа текста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4-ом классе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715200" cy="4785395"/>
          </a:xfrm>
        </p:spPr>
        <p:txBody>
          <a:bodyPr/>
          <a:lstStyle/>
          <a:p>
            <a:pPr marL="0" indent="0">
              <a:spcAft>
                <a:spcPts val="750"/>
              </a:spcAft>
              <a:buNone/>
            </a:pPr>
            <a:r>
              <a:rPr lang="ru-RU" sz="2400" i="1" dirty="0" smtClean="0">
                <a:latin typeface="Times New Roman"/>
                <a:ea typeface="Times New Roman"/>
              </a:rPr>
              <a:t>Самые </a:t>
            </a:r>
            <a:r>
              <a:rPr lang="ru-RU" sz="2400" i="1" dirty="0" err="1">
                <a:latin typeface="Times New Roman"/>
                <a:ea typeface="Times New Roman"/>
              </a:rPr>
              <a:t>мя</a:t>
            </a:r>
            <a:r>
              <a:rPr lang="ru-RU" sz="2400" i="1" dirty="0">
                <a:latin typeface="Times New Roman"/>
                <a:ea typeface="Times New Roman"/>
              </a:rPr>
              <a:t>..кие и трогательные </a:t>
            </a:r>
            <a:r>
              <a:rPr lang="ru-RU" sz="2400" i="1" dirty="0" err="1">
                <a:latin typeface="Times New Roman"/>
                <a:ea typeface="Times New Roman"/>
              </a:rPr>
              <a:t>ст</a:t>
            </a:r>
            <a:r>
              <a:rPr lang="ru-RU" sz="2400" i="1" dirty="0">
                <a:latin typeface="Times New Roman"/>
                <a:ea typeface="Times New Roman"/>
              </a:rPr>
              <a:t>..хи, книги и к..</a:t>
            </a:r>
            <a:r>
              <a:rPr lang="ru-RU" sz="2400" i="1" dirty="0" err="1">
                <a:latin typeface="Times New Roman"/>
                <a:ea typeface="Times New Roman"/>
              </a:rPr>
              <a:t>ртины</a:t>
            </a:r>
            <a:r>
              <a:rPr lang="ru-RU" sz="2400" i="1" dirty="0">
                <a:latin typeface="Times New Roman"/>
                <a:ea typeface="Times New Roman"/>
              </a:rPr>
              <a:t> написаны </a:t>
            </a:r>
            <a:r>
              <a:rPr lang="ru-RU" sz="2400" i="1" dirty="0" err="1">
                <a:latin typeface="Times New Roman"/>
                <a:ea typeface="Times New Roman"/>
              </a:rPr>
              <a:t>рус..кими</a:t>
            </a:r>
            <a:r>
              <a:rPr lang="ru-RU" sz="2400" i="1" dirty="0">
                <a:latin typeface="Times New Roman"/>
                <a:ea typeface="Times New Roman"/>
              </a:rPr>
              <a:t> поэтами, п..</a:t>
            </a:r>
            <a:r>
              <a:rPr lang="ru-RU" sz="2400" i="1" dirty="0" err="1">
                <a:latin typeface="Times New Roman"/>
                <a:ea typeface="Times New Roman"/>
              </a:rPr>
              <a:t>сателями</a:t>
            </a:r>
            <a:r>
              <a:rPr lang="ru-RU" sz="2400" i="1" dirty="0">
                <a:latin typeface="Times New Roman"/>
                <a:ea typeface="Times New Roman"/>
              </a:rPr>
              <a:t> и художниками об осени Левитан ждал осени, как самого дорогого и мимолетного времени года осень </a:t>
            </a:r>
            <a:r>
              <a:rPr lang="ru-RU" sz="2400" i="1" dirty="0" err="1">
                <a:latin typeface="Times New Roman"/>
                <a:ea typeface="Times New Roman"/>
              </a:rPr>
              <a:t>сн</a:t>
            </a:r>
            <a:r>
              <a:rPr lang="ru-RU" sz="2400" i="1" dirty="0">
                <a:latin typeface="Times New Roman"/>
                <a:ea typeface="Times New Roman"/>
              </a:rPr>
              <a:t>..мала с </a:t>
            </a:r>
            <a:r>
              <a:rPr lang="ru-RU" sz="2400" i="1" dirty="0" err="1">
                <a:latin typeface="Times New Roman"/>
                <a:ea typeface="Times New Roman"/>
              </a:rPr>
              <a:t>л..сов</a:t>
            </a:r>
            <a:r>
              <a:rPr lang="ru-RU" sz="2400" i="1" dirty="0">
                <a:latin typeface="Times New Roman"/>
                <a:ea typeface="Times New Roman"/>
              </a:rPr>
              <a:t>, с </a:t>
            </a:r>
            <a:r>
              <a:rPr lang="ru-RU" sz="2400" i="1" dirty="0" err="1">
                <a:latin typeface="Times New Roman"/>
                <a:ea typeface="Times New Roman"/>
              </a:rPr>
              <a:t>п..лей</a:t>
            </a:r>
            <a:r>
              <a:rPr lang="ru-RU" sz="2400" i="1" dirty="0">
                <a:latin typeface="Times New Roman"/>
                <a:ea typeface="Times New Roman"/>
              </a:rPr>
              <a:t>, со всей </a:t>
            </a:r>
            <a:r>
              <a:rPr lang="ru-RU" sz="2400" i="1" dirty="0" err="1">
                <a:latin typeface="Times New Roman"/>
                <a:ea typeface="Times New Roman"/>
              </a:rPr>
              <a:t>пр..роды</a:t>
            </a:r>
            <a:r>
              <a:rPr lang="ru-RU" sz="2400" i="1" dirty="0">
                <a:latin typeface="Times New Roman"/>
                <a:ea typeface="Times New Roman"/>
              </a:rPr>
              <a:t> густые </a:t>
            </a:r>
            <a:r>
              <a:rPr lang="ru-RU" sz="2400" i="1" dirty="0" err="1">
                <a:latin typeface="Times New Roman"/>
                <a:ea typeface="Times New Roman"/>
              </a:rPr>
              <a:t>цв</a:t>
            </a:r>
            <a:r>
              <a:rPr lang="ru-RU" sz="2400" i="1" dirty="0">
                <a:latin typeface="Times New Roman"/>
                <a:ea typeface="Times New Roman"/>
              </a:rPr>
              <a:t>..та, смывала д..</a:t>
            </a:r>
            <a:r>
              <a:rPr lang="ru-RU" sz="2400" i="1" dirty="0" err="1">
                <a:latin typeface="Times New Roman"/>
                <a:ea typeface="Times New Roman"/>
              </a:rPr>
              <a:t>ждями</a:t>
            </a:r>
            <a:r>
              <a:rPr lang="ru-RU" sz="2400" i="1" dirty="0">
                <a:latin typeface="Times New Roman"/>
                <a:ea typeface="Times New Roman"/>
              </a:rPr>
              <a:t> зелень рощ.. делались сквозными темные краски лета см..</a:t>
            </a:r>
            <a:r>
              <a:rPr lang="ru-RU" sz="2400" i="1" dirty="0" err="1">
                <a:latin typeface="Times New Roman"/>
                <a:ea typeface="Times New Roman"/>
              </a:rPr>
              <a:t>нялись</a:t>
            </a:r>
            <a:r>
              <a:rPr lang="ru-RU" sz="2400" i="1" dirty="0">
                <a:latin typeface="Times New Roman"/>
                <a:ea typeface="Times New Roman"/>
              </a:rPr>
              <a:t> </a:t>
            </a:r>
            <a:r>
              <a:rPr lang="ru-RU" sz="2400" i="1" dirty="0" err="1">
                <a:latin typeface="Times New Roman"/>
                <a:ea typeface="Times New Roman"/>
              </a:rPr>
              <a:t>ро</a:t>
            </a:r>
            <a:r>
              <a:rPr lang="ru-RU" sz="2400" i="1" dirty="0">
                <a:latin typeface="Times New Roman"/>
                <a:ea typeface="Times New Roman"/>
              </a:rPr>
              <a:t>..ким </a:t>
            </a:r>
            <a:r>
              <a:rPr lang="ru-RU" sz="2400" i="1" dirty="0" err="1">
                <a:latin typeface="Times New Roman"/>
                <a:ea typeface="Times New Roman"/>
              </a:rPr>
              <a:t>з..лотом</a:t>
            </a:r>
            <a:r>
              <a:rPr lang="ru-RU" sz="2400" i="1" dirty="0">
                <a:latin typeface="Times New Roman"/>
                <a:ea typeface="Times New Roman"/>
              </a:rPr>
              <a:t>, пурпуром и серебром </a:t>
            </a:r>
            <a:r>
              <a:rPr lang="ru-RU" sz="2400" i="1" dirty="0" err="1">
                <a:latin typeface="Times New Roman"/>
                <a:ea typeface="Times New Roman"/>
              </a:rPr>
              <a:t>изм</a:t>
            </a:r>
            <a:r>
              <a:rPr lang="ru-RU" sz="2400" i="1" dirty="0">
                <a:latin typeface="Times New Roman"/>
                <a:ea typeface="Times New Roman"/>
              </a:rPr>
              <a:t>..</a:t>
            </a:r>
            <a:r>
              <a:rPr lang="ru-RU" sz="2400" i="1" dirty="0" err="1">
                <a:latin typeface="Times New Roman"/>
                <a:ea typeface="Times New Roman"/>
              </a:rPr>
              <a:t>нялис</a:t>
            </a:r>
            <a:r>
              <a:rPr lang="ru-RU" sz="2400" i="1" dirty="0">
                <a:latin typeface="Times New Roman"/>
                <a:ea typeface="Times New Roman"/>
              </a:rPr>
              <a:t> не только цвет земли, но и самый воздух он был чище, х..</a:t>
            </a:r>
            <a:r>
              <a:rPr lang="ru-RU" sz="2400" i="1" dirty="0" err="1">
                <a:latin typeface="Times New Roman"/>
                <a:ea typeface="Times New Roman"/>
              </a:rPr>
              <a:t>лоднее</a:t>
            </a:r>
            <a:r>
              <a:rPr lang="ru-RU" sz="2400" i="1" dirty="0">
                <a:latin typeface="Times New Roman"/>
                <a:ea typeface="Times New Roman"/>
              </a:rPr>
              <a:t>, и дали были гораздо </a:t>
            </a:r>
            <a:r>
              <a:rPr lang="ru-RU" sz="2400" i="1" dirty="0" err="1">
                <a:latin typeface="Times New Roman"/>
                <a:ea typeface="Times New Roman"/>
              </a:rPr>
              <a:t>глу</a:t>
            </a:r>
            <a:r>
              <a:rPr lang="ru-RU" sz="2400" i="1" dirty="0">
                <a:latin typeface="Times New Roman"/>
                <a:ea typeface="Times New Roman"/>
              </a:rPr>
              <a:t>..же, чем летом осень на к..</a:t>
            </a:r>
            <a:r>
              <a:rPr lang="ru-RU" sz="2400" i="1" dirty="0" err="1">
                <a:latin typeface="Times New Roman"/>
                <a:ea typeface="Times New Roman"/>
              </a:rPr>
              <a:t>ртинах</a:t>
            </a:r>
            <a:r>
              <a:rPr lang="ru-RU" sz="2400" i="1" dirty="0">
                <a:latin typeface="Times New Roman"/>
                <a:ea typeface="Times New Roman"/>
              </a:rPr>
              <a:t> Левитана очень разнообразна. </a:t>
            </a:r>
            <a:r>
              <a:rPr lang="ru-RU" sz="2400" dirty="0">
                <a:latin typeface="Times New Roman"/>
                <a:ea typeface="Times New Roman"/>
              </a:rPr>
              <a:t>( К. Паустовский)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65880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к тексту.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787208" cy="5400600"/>
          </a:xfrm>
        </p:spPr>
        <p:txBody>
          <a:bodyPr/>
          <a:lstStyle/>
          <a:p>
            <a:pPr marL="0" indent="0">
              <a:spcAft>
                <a:spcPts val="75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  Прочитайте текст. Найдите границы предложений, поставьте нужные знаки препинания.</a:t>
            </a:r>
            <a:endParaRPr lang="ru-RU" sz="1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  Вставьте пропущенные буквы.</a:t>
            </a:r>
            <a:endParaRPr lang="ru-RU" sz="1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  Озаглавьте текст.</a:t>
            </a:r>
            <a:endParaRPr lang="ru-RU" sz="1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  Разделите текст на абзацы.</a:t>
            </a:r>
            <a:endParaRPr lang="ru-RU" sz="1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5. 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Определите тему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текста.</a:t>
            </a:r>
            <a:endParaRPr lang="ru-RU" sz="1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6. 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Сформулируйте основную  </a:t>
            </a: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мысль текста.</a:t>
            </a:r>
            <a:endParaRPr lang="ru-RU" sz="1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  Составьте план </a:t>
            </a: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текста.</a:t>
            </a:r>
            <a:endParaRPr lang="ru-RU" sz="1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8.  В тексте обозначьте склонение имен существительных.</a:t>
            </a:r>
            <a:endParaRPr lang="ru-RU" sz="1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9.  Разберите по составу слова:   </a:t>
            </a:r>
            <a:r>
              <a:rPr lang="ru-RU" sz="2000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тёмные, зелень, </a:t>
            </a:r>
            <a:r>
              <a:rPr lang="ru-RU" sz="20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снимала.</a:t>
            </a:r>
          </a:p>
          <a:p>
            <a:pPr marL="0" indent="0">
              <a:spcAft>
                <a:spcPts val="75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10. Определите количество предложений в тексте.</a:t>
            </a:r>
            <a:endParaRPr lang="ru-RU" sz="1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59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99415" marR="301625">
              <a:lnSpc>
                <a:spcPct val="115000"/>
              </a:lnSpc>
              <a:spcBef>
                <a:spcPts val="2245"/>
              </a:spcBef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Объём диктанта</a:t>
            </a:r>
            <a:r>
              <a:rPr lang="ru-RU" sz="28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800" b="1" spc="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текста</a:t>
            </a:r>
            <a:r>
              <a:rPr lang="ru-RU" sz="2800" b="1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для</a:t>
            </a:r>
            <a:r>
              <a:rPr lang="ru-RU" sz="2800" b="1" spc="1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spc="-10" dirty="0">
                <a:latin typeface="Times New Roman"/>
                <a:ea typeface="Times New Roman"/>
                <a:cs typeface="Times New Roman"/>
              </a:rPr>
              <a:t>списывания</a:t>
            </a:r>
            <a:r>
              <a:rPr lang="ru-RU" sz="16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1600" b="1" dirty="0">
                <a:latin typeface="Calibri"/>
                <a:ea typeface="Calibri"/>
                <a:cs typeface="Times New Roman"/>
              </a:rPr>
            </a:br>
            <a:endParaRPr lang="ru-RU" sz="28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209379"/>
              </p:ext>
            </p:extLst>
          </p:nvPr>
        </p:nvGraphicFramePr>
        <p:xfrm>
          <a:off x="1403650" y="1124744"/>
          <a:ext cx="6984775" cy="18722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96955"/>
                <a:gridCol w="1396955"/>
                <a:gridCol w="1396955"/>
                <a:gridCol w="1396955"/>
                <a:gridCol w="1396955"/>
              </a:tblGrid>
              <a:tr h="372347">
                <a:tc>
                  <a:txBody>
                    <a:bodyPr/>
                    <a:lstStyle/>
                    <a:p>
                      <a:pPr marL="25400" marR="1206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12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b="1" spc="-5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en-US" sz="1400" b="1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12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 b="1" spc="-5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en-US" sz="1400" b="1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12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400" b="1" spc="-5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en-US" sz="1400" b="1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127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400" b="1" spc="-5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en-US" sz="1400" b="1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38">
                <a:tc>
                  <a:txBody>
                    <a:bodyPr/>
                    <a:lstStyle/>
                    <a:p>
                      <a:pPr marL="25400" marR="1206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US" sz="14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190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400" spc="-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190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400" spc="-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127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400" spc="-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en-US" sz="14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1400" spc="-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347">
                <a:tc>
                  <a:txBody>
                    <a:bodyPr/>
                    <a:lstStyle/>
                    <a:p>
                      <a:pPr marL="25400" marR="1206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14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63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140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25 </a:t>
                      </a:r>
                      <a:r>
                        <a:rPr lang="en-US" sz="14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lang="en-US" sz="140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30 </a:t>
                      </a:r>
                      <a:r>
                        <a:rPr lang="en-US" sz="14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en-US" sz="140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35 </a:t>
                      </a:r>
                      <a:r>
                        <a:rPr lang="en-US" sz="14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en-US" sz="140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40 </a:t>
                      </a:r>
                      <a:r>
                        <a:rPr lang="en-US" sz="14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38">
                <a:tc>
                  <a:txBody>
                    <a:bodyPr/>
                    <a:lstStyle/>
                    <a:p>
                      <a:pPr marL="25400" marR="1206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US" sz="14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63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en-US" sz="140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45 </a:t>
                      </a:r>
                      <a:r>
                        <a:rPr lang="en-US" sz="14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lang="en-US" sz="140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50 </a:t>
                      </a:r>
                      <a:r>
                        <a:rPr lang="en-US" sz="14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en-US" sz="140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55 </a:t>
                      </a:r>
                      <a:r>
                        <a:rPr lang="en-US" sz="14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r>
                        <a:rPr lang="en-US" sz="140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65 </a:t>
                      </a:r>
                      <a:r>
                        <a:rPr lang="en-US" sz="14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38">
                <a:tc>
                  <a:txBody>
                    <a:bodyPr/>
                    <a:lstStyle/>
                    <a:p>
                      <a:pPr marL="25400" marR="1206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n-US" sz="14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marR="63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en-US" sz="140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65 </a:t>
                      </a:r>
                      <a:r>
                        <a:rPr lang="en-US" sz="14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r>
                        <a:rPr lang="en-US" sz="140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70 </a:t>
                      </a:r>
                      <a:r>
                        <a:rPr lang="en-US" sz="14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r>
                        <a:rPr lang="en-US" sz="1400" spc="-2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75 </a:t>
                      </a:r>
                      <a:r>
                        <a:rPr lang="en-US" sz="14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r>
                        <a:rPr lang="en-US" sz="1400" spc="-2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80 </a:t>
                      </a:r>
                      <a:r>
                        <a:rPr lang="en-US" sz="14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83700" y="3212976"/>
            <a:ext cx="7764764" cy="3049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 marR="203200" indent="457200">
              <a:lnSpc>
                <a:spcPct val="115000"/>
              </a:lnSpc>
              <a:spcAft>
                <a:spcPts val="0"/>
              </a:spcAft>
              <a:tabLst>
                <a:tab pos="1323975" algn="l"/>
                <a:tab pos="1548130" algn="l"/>
                <a:tab pos="1787525" algn="l"/>
                <a:tab pos="2267585" algn="l"/>
                <a:tab pos="3044825" algn="l"/>
                <a:tab pos="3435985" algn="l"/>
                <a:tab pos="3980180" algn="l"/>
                <a:tab pos="4213225" algn="l"/>
                <a:tab pos="4497070" algn="l"/>
                <a:tab pos="5163185" algn="l"/>
                <a:tab pos="5411470" algn="l"/>
                <a:tab pos="5694680" algn="l"/>
                <a:tab pos="6275705" algn="l"/>
              </a:tabLst>
            </a:pPr>
            <a:r>
              <a:rPr lang="ru-RU" sz="1400" spc="-10" dirty="0">
                <a:latin typeface="Times New Roman"/>
                <a:ea typeface="Times New Roman"/>
                <a:cs typeface="Times New Roman"/>
              </a:rPr>
              <a:t>Тексты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1400" spc="-10" dirty="0">
                <a:latin typeface="Times New Roman"/>
                <a:ea typeface="Times New Roman"/>
                <a:cs typeface="Times New Roman"/>
              </a:rPr>
              <a:t>диктантов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1400" spc="-10" dirty="0">
                <a:latin typeface="Times New Roman"/>
                <a:ea typeface="Times New Roman"/>
                <a:cs typeface="Times New Roman"/>
              </a:rPr>
              <a:t>подбираются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1400" spc="-10" dirty="0">
                <a:latin typeface="Times New Roman"/>
                <a:ea typeface="Times New Roman"/>
                <a:cs typeface="Times New Roman"/>
              </a:rPr>
              <a:t>средней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1400" spc="-10" dirty="0">
                <a:latin typeface="Times New Roman"/>
                <a:ea typeface="Times New Roman"/>
                <a:cs typeface="Times New Roman"/>
              </a:rPr>
              <a:t>трудности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1400" spc="-50" dirty="0"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1400" spc="-10" dirty="0">
                <a:latin typeface="Times New Roman"/>
                <a:ea typeface="Times New Roman"/>
                <a:cs typeface="Times New Roman"/>
              </a:rPr>
              <a:t>расчётом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1400" spc="-30" dirty="0"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возможности их выполнения всеми детьми. Каждый текст включает достаточное количество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изученных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орфограмм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(примерно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60%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от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общего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числа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всех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слов</a:t>
            </a:r>
            <a:r>
              <a:rPr lang="ru-RU" sz="1400" spc="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диктанта).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Текст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не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должен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иметь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слова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на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не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изученные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данному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моменту правила,</a:t>
            </a:r>
            <a:r>
              <a:rPr lang="ru-RU" sz="1400" spc="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или</a:t>
            </a:r>
            <a:r>
              <a:rPr lang="ru-RU" sz="1400" spc="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такие</a:t>
            </a:r>
            <a:r>
              <a:rPr lang="ru-RU" sz="1400" spc="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слова</a:t>
            </a:r>
            <a:r>
              <a:rPr lang="ru-RU" sz="1400" spc="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заранее</a:t>
            </a:r>
            <a:r>
              <a:rPr lang="ru-RU" sz="1400" spc="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выписываются</a:t>
            </a:r>
            <a:r>
              <a:rPr lang="ru-RU" sz="1400" spc="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на</a:t>
            </a:r>
            <a:r>
              <a:rPr lang="ru-RU" sz="1400" spc="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доске.</a:t>
            </a:r>
            <a:r>
              <a:rPr lang="ru-RU" sz="1400" spc="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Нецелесообразно включать</a:t>
            </a:r>
            <a:r>
              <a:rPr lang="ru-RU" sz="1400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1400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диктанты</a:t>
            </a:r>
            <a:r>
              <a:rPr lang="ru-RU" sz="1400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слова,</a:t>
            </a:r>
            <a:r>
              <a:rPr lang="ru-RU" sz="1400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правописание</a:t>
            </a:r>
            <a:r>
              <a:rPr lang="ru-RU" sz="1400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которых</a:t>
            </a:r>
            <a:r>
              <a:rPr lang="ru-RU" sz="1400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находится</a:t>
            </a:r>
            <a:r>
              <a:rPr lang="ru-RU" sz="1400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на</a:t>
            </a:r>
            <a:r>
              <a:rPr lang="ru-RU" sz="1400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стадии</a:t>
            </a:r>
            <a:r>
              <a:rPr lang="ru-RU" sz="1400" spc="-1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изучения. В</a:t>
            </a:r>
            <a:r>
              <a:rPr lang="ru-RU" sz="1400" spc="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качестве</a:t>
            </a:r>
            <a:r>
              <a:rPr lang="ru-RU" sz="1400" spc="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диктанта</a:t>
            </a:r>
            <a:r>
              <a:rPr lang="ru-RU" sz="1400" spc="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предлагаются</a:t>
            </a:r>
            <a:r>
              <a:rPr lang="ru-RU" sz="1400" spc="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связные</a:t>
            </a:r>
            <a:r>
              <a:rPr lang="ru-RU" sz="1400" spc="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тексты</a:t>
            </a:r>
            <a:r>
              <a:rPr lang="ru-RU" sz="1400" spc="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1400" spc="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либо</a:t>
            </a:r>
            <a:r>
              <a:rPr lang="ru-RU" sz="1400" spc="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авторские,</a:t>
            </a:r>
            <a:r>
              <a:rPr lang="ru-RU" sz="1400" spc="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spc="-10" dirty="0">
                <a:latin typeface="Times New Roman"/>
                <a:ea typeface="Times New Roman"/>
                <a:cs typeface="Times New Roman"/>
              </a:rPr>
              <a:t>адаптированные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1400" spc="-50" dirty="0"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1400" spc="-10" dirty="0">
                <a:latin typeface="Times New Roman"/>
                <a:ea typeface="Times New Roman"/>
                <a:cs typeface="Times New Roman"/>
              </a:rPr>
              <a:t>возможностям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1400" spc="-10" dirty="0" smtClean="0">
                <a:latin typeface="Times New Roman"/>
                <a:ea typeface="Times New Roman"/>
                <a:cs typeface="Times New Roman"/>
              </a:rPr>
              <a:t>учащихся,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spc="-20" dirty="0" smtClean="0">
                <a:latin typeface="Times New Roman"/>
                <a:ea typeface="Times New Roman"/>
                <a:cs typeface="Times New Roman"/>
              </a:rPr>
              <a:t>либо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1400" spc="-10" dirty="0">
                <a:latin typeface="Times New Roman"/>
                <a:ea typeface="Times New Roman"/>
                <a:cs typeface="Times New Roman"/>
              </a:rPr>
              <a:t>составленные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1400" spc="-10" dirty="0">
                <a:latin typeface="Times New Roman"/>
                <a:ea typeface="Times New Roman"/>
                <a:cs typeface="Times New Roman"/>
              </a:rPr>
              <a:t>учителем.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Тематика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текста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должна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быть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близкой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интересной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детям: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природе,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дружбе, жизни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детей,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родной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стране,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путешествиях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т.п.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Предложения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должны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быть</a:t>
            </a:r>
            <a:r>
              <a:rPr lang="ru-RU" sz="1400" spc="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просты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по</a:t>
            </a:r>
            <a:r>
              <a:rPr lang="ru-RU" sz="1400" spc="19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структуре,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различны</a:t>
            </a:r>
            <a:r>
              <a:rPr lang="ru-RU" sz="1400" spc="19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по</a:t>
            </a:r>
            <a:r>
              <a:rPr lang="ru-RU" sz="1400" spc="19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цели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высказывания</a:t>
            </a:r>
            <a:r>
              <a:rPr lang="ru-RU" sz="1400" spc="18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состоять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из</a:t>
            </a:r>
            <a:r>
              <a:rPr lang="ru-RU" sz="1400" spc="19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2-8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слов</a:t>
            </a:r>
            <a:r>
              <a:rPr lang="ru-RU" sz="1400" spc="19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с включением</a:t>
            </a:r>
            <a:r>
              <a:rPr lang="ru-RU" sz="1400" spc="24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синтаксических</a:t>
            </a:r>
            <a:r>
              <a:rPr lang="ru-RU" sz="1400" spc="24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категорий,</a:t>
            </a:r>
            <a:r>
              <a:rPr lang="ru-RU" sz="1400" spc="23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которые</a:t>
            </a:r>
            <a:r>
              <a:rPr lang="ru-RU" sz="1400" spc="24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изучаются</a:t>
            </a:r>
            <a:r>
              <a:rPr lang="ru-RU" sz="1400" spc="24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1400" spc="24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начальной</a:t>
            </a:r>
            <a:r>
              <a:rPr lang="ru-RU" sz="1400" spc="24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spc="-10" dirty="0" smtClean="0">
                <a:latin typeface="Times New Roman"/>
                <a:ea typeface="Times New Roman"/>
                <a:cs typeface="Times New Roman"/>
              </a:rPr>
              <a:t>школе</a:t>
            </a:r>
            <a:r>
              <a:rPr lang="ru-RU" sz="1100" dirty="0" smtClean="0">
                <a:latin typeface="Calibri"/>
                <a:ea typeface="Times New Roman"/>
                <a:cs typeface="Times New Roman"/>
              </a:rPr>
              <a:t>  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(например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,</a:t>
            </a:r>
            <a:r>
              <a:rPr lang="ru-RU" sz="1400" spc="-4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однородные</a:t>
            </a:r>
            <a:r>
              <a:rPr lang="ru-RU" sz="1400" spc="-5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члены</a:t>
            </a:r>
            <a:r>
              <a:rPr lang="ru-RU" sz="1400" spc="-4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spc="-10" dirty="0">
                <a:latin typeface="Times New Roman"/>
                <a:ea typeface="Times New Roman"/>
                <a:cs typeface="Times New Roman"/>
              </a:rPr>
              <a:t>предложения).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7066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словарных диктантов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211056"/>
              </p:ext>
            </p:extLst>
          </p:nvPr>
        </p:nvGraphicFramePr>
        <p:xfrm>
          <a:off x="1435734" y="1412777"/>
          <a:ext cx="6880681" cy="43924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76487"/>
                <a:gridCol w="2298577"/>
                <a:gridCol w="2705617"/>
              </a:tblGrid>
              <a:tr h="1249922">
                <a:tc>
                  <a:txBody>
                    <a:bodyPr/>
                    <a:lstStyle/>
                    <a:p>
                      <a:pPr marL="13335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endParaRPr lang="ru-RU" sz="2000" spc="-1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2000" spc="-1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9685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US" sz="2000" spc="-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полугодие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130"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2000" spc="-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полугодие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1005">
                <a:tc>
                  <a:txBody>
                    <a:bodyPr/>
                    <a:lstStyle/>
                    <a:p>
                      <a:pPr marL="1333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2000" spc="-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" marR="127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9685" marR="127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en-US" sz="20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marR="127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130" marR="127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2000" spc="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915">
                <a:tc>
                  <a:txBody>
                    <a:bodyPr/>
                    <a:lstStyle/>
                    <a:p>
                      <a:pPr marL="13335" algn="ctr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US" sz="2000" spc="-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" marR="1270" algn="ctr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9685" marR="1270" algn="ctr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2000" spc="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marR="1270" algn="ctr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130" marR="1270" algn="ctr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en-US" sz="2000" spc="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8646">
                <a:tc>
                  <a:txBody>
                    <a:bodyPr/>
                    <a:lstStyle/>
                    <a:p>
                      <a:pPr marL="1333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n-US" sz="2000" spc="-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" marR="127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9685" marR="127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en-US" sz="2000" spc="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marR="127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130" marR="127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en-US" sz="2000" spc="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35100" y="34401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23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715304" cy="857256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направления работы с текстом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1052736"/>
            <a:ext cx="7715304" cy="5472608"/>
          </a:xfrm>
        </p:spPr>
        <p:txBody>
          <a:bodyPr/>
          <a:lstStyle/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ru-RU" sz="3600" dirty="0" smtClean="0">
                <a:latin typeface="Times New Roman"/>
                <a:ea typeface="Times New Roman"/>
              </a:rPr>
              <a:t>1) Работа </a:t>
            </a:r>
            <a:r>
              <a:rPr lang="ru-RU" sz="3600" dirty="0">
                <a:latin typeface="Times New Roman"/>
                <a:ea typeface="Times New Roman"/>
              </a:rPr>
              <a:t>над словом  </a:t>
            </a:r>
            <a:r>
              <a:rPr lang="ru-RU" sz="3600" dirty="0" smtClean="0">
                <a:latin typeface="Times New Roman"/>
                <a:ea typeface="Times New Roman"/>
              </a:rPr>
              <a:t>(</a:t>
            </a:r>
            <a:r>
              <a:rPr lang="ru-RU" sz="3600" dirty="0">
                <a:latin typeface="Times New Roman"/>
                <a:ea typeface="Times New Roman"/>
              </a:rPr>
              <a:t>лексический уровень),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ru-RU" sz="3600" dirty="0" smtClean="0">
                <a:latin typeface="Times New Roman"/>
                <a:ea typeface="Times New Roman"/>
              </a:rPr>
              <a:t>2) Работа </a:t>
            </a:r>
            <a:r>
              <a:rPr lang="ru-RU" sz="3600" dirty="0">
                <a:latin typeface="Times New Roman"/>
                <a:ea typeface="Times New Roman"/>
              </a:rPr>
              <a:t>над словосочетанием и предложением (синтаксический уровень) 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ru-RU" sz="3600" dirty="0" smtClean="0">
                <a:latin typeface="Times New Roman"/>
                <a:ea typeface="Times New Roman"/>
              </a:rPr>
              <a:t>3) Работа </a:t>
            </a:r>
            <a:r>
              <a:rPr lang="ru-RU" sz="3600" dirty="0">
                <a:latin typeface="Times New Roman"/>
                <a:ea typeface="Times New Roman"/>
              </a:rPr>
              <a:t>над связной речью (уровень текста).</a:t>
            </a:r>
            <a:endParaRPr lang="ru-RU" dirty="0">
              <a:latin typeface="Times New Roman"/>
              <a:ea typeface="Times New Roman"/>
            </a:endParaRPr>
          </a:p>
          <a:p>
            <a:endParaRPr lang="ru-RU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24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изложений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434728"/>
              </p:ext>
            </p:extLst>
          </p:nvPr>
        </p:nvGraphicFramePr>
        <p:xfrm>
          <a:off x="2267744" y="1052736"/>
          <a:ext cx="4896544" cy="35593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78926"/>
                <a:gridCol w="979883"/>
                <a:gridCol w="978926"/>
                <a:gridCol w="978926"/>
                <a:gridCol w="979883"/>
              </a:tblGrid>
              <a:tr h="849598">
                <a:tc>
                  <a:txBody>
                    <a:bodyPr/>
                    <a:lstStyle/>
                    <a:p>
                      <a:pPr marL="1333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ru-RU" sz="1800" spc="-1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800" spc="-1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127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1590" marR="127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800" b="1" spc="-5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en-US" sz="18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marR="444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130" marR="444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800" b="1" spc="-5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en-US" sz="18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marR="127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130" marR="127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800" b="1" spc="-5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en-US" sz="18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63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305" marR="63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800" b="1" spc="-5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четв</a:t>
                      </a:r>
                      <a:r>
                        <a:rPr lang="en-US" sz="1800" b="1" spc="-2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200">
                <a:tc>
                  <a:txBody>
                    <a:bodyPr/>
                    <a:lstStyle/>
                    <a:p>
                      <a:pPr marL="13335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1800" spc="-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159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159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en-US" sz="1800" spc="-2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45 </a:t>
                      </a:r>
                      <a:r>
                        <a:rPr lang="en-US" sz="18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marR="381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130" marR="381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130" marR="381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en-US" sz="1800" spc="-2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50 </a:t>
                      </a:r>
                      <a:r>
                        <a:rPr lang="en-US" sz="18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13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13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lang="en-US" sz="1800" spc="-2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55 </a:t>
                      </a:r>
                      <a:r>
                        <a:rPr lang="en-US" sz="18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305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305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en-US" sz="1800" spc="-2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60 </a:t>
                      </a:r>
                      <a:r>
                        <a:rPr lang="en-US" sz="18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092">
                <a:tc>
                  <a:txBody>
                    <a:bodyPr/>
                    <a:lstStyle/>
                    <a:p>
                      <a:pPr marL="1333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US" sz="1800" spc="-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159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159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r>
                        <a:rPr lang="en-US" sz="1800" spc="-2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65 </a:t>
                      </a:r>
                      <a:r>
                        <a:rPr lang="en-US" sz="18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marR="381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130" marR="381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130" marR="381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en-US" sz="1800" spc="-2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70 </a:t>
                      </a:r>
                      <a:r>
                        <a:rPr lang="en-US" sz="18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13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13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</a:t>
                      </a:r>
                      <a:r>
                        <a:rPr lang="en-US" sz="1800" spc="-2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75 </a:t>
                      </a:r>
                      <a:r>
                        <a:rPr lang="en-US" sz="18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3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3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r>
                        <a:rPr lang="en-US" sz="1800" spc="-2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80 </a:t>
                      </a:r>
                      <a:r>
                        <a:rPr lang="en-US" sz="18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455">
                <a:tc>
                  <a:txBody>
                    <a:bodyPr/>
                    <a:lstStyle/>
                    <a:p>
                      <a:pPr marL="1333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n-US" sz="1800" spc="-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159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159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r>
                        <a:rPr lang="en-US" sz="1800" spc="-2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85 </a:t>
                      </a:r>
                      <a:r>
                        <a:rPr lang="en-US" sz="18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marR="381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130" marR="381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130" marR="381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r>
                        <a:rPr lang="en-US" sz="1800" spc="-2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90 </a:t>
                      </a:r>
                      <a:r>
                        <a:rPr lang="en-US" sz="18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13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413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r>
                        <a:rPr lang="en-US" sz="1800" spc="-2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95 </a:t>
                      </a:r>
                      <a:r>
                        <a:rPr lang="en-US" sz="18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3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3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r>
                        <a:rPr lang="en-US" sz="1800" spc="-25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US" sz="18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r>
                        <a:rPr lang="en-US" sz="18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77950" y="3436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725144"/>
            <a:ext cx="729850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 marR="203200"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 проведение изложения рекомендуется отводить не менее одного часа. Для изложений предлагаются тексты повествовательного характера с чёткой сюжетной линией. Постепенно можно использовать тексты с несложными описаниями – пейзажа, портрета и т.п.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8452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сочинений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293667"/>
              </p:ext>
            </p:extLst>
          </p:nvPr>
        </p:nvGraphicFramePr>
        <p:xfrm>
          <a:off x="1619672" y="1268760"/>
          <a:ext cx="7056784" cy="1800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11081"/>
                <a:gridCol w="2769083"/>
                <a:gridCol w="2876620"/>
              </a:tblGrid>
              <a:tr h="610725">
                <a:tc>
                  <a:txBody>
                    <a:bodyPr/>
                    <a:lstStyle/>
                    <a:p>
                      <a:pPr marL="13335" marR="635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600" spc="-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marR="5080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r>
                        <a:rPr lang="en-US" sz="1600" spc="8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spc="-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предложений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marR="635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r>
                        <a:rPr lang="en-US" sz="1600" spc="8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spc="-2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52">
                <a:tc>
                  <a:txBody>
                    <a:bodyPr/>
                    <a:lstStyle/>
                    <a:p>
                      <a:pPr marL="1333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en-US" sz="16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–</a:t>
                      </a:r>
                      <a:r>
                        <a:rPr lang="en-US" sz="1600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600" spc="-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spc="-1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предложений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en-US" sz="1600" spc="-2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60 </a:t>
                      </a:r>
                      <a:r>
                        <a:rPr lang="en-US" sz="16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323">
                <a:tc>
                  <a:txBody>
                    <a:bodyPr/>
                    <a:lstStyle/>
                    <a:p>
                      <a:pPr marL="1333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r>
                        <a:rPr lang="en-US" sz="16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en-US" sz="1600" spc="-15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12 </a:t>
                      </a:r>
                      <a:r>
                        <a:rPr lang="en-US" sz="1600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предложений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r>
                        <a:rPr lang="en-US" sz="1600" spc="-25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80 </a:t>
                      </a:r>
                      <a:r>
                        <a:rPr lang="en-US" sz="1600" spc="-2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79538" y="3505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861048"/>
            <a:ext cx="7416824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320" marR="205105"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На проведение сочинения рекомендуется отводить не менее одного часа. При выборе тем сочинений необходимо учитывать их связь с жизнью, близость опыту и интересам детей, доступность содержания, посильность построения текста и его речевого оформления.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864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текстам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124744"/>
            <a:ext cx="8115328" cy="5544616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1)Тексты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должны быть интересными с точки зрения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орфографии.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  2)Отличаться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стилем, типом речи,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лексикой.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  3) Содержать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различные синтаксические конструкции.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  4) Работа </a:t>
            </a:r>
            <a:r>
              <a:rPr lang="ru-RU" sz="2800" dirty="0">
                <a:latin typeface="Times New Roman"/>
                <a:ea typeface="Times New Roman"/>
              </a:rPr>
              <a:t>с текстом является основой формирования универсальных учебных действий, она должна осуществляться на любом уроке и быть системной.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65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785918" y="2500306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660066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660066"/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Примерный план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анализа </a:t>
            </a: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текста.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15616" y="980728"/>
            <a:ext cx="7571184" cy="5145435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1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Выразительное чтение текста.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2. Словарная работа.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3. Тема текста.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4. Идея текста.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5. Тип текста.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6. Стиль текста.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7. Выразительные средства речи и их роль.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0"/>
              </a:spcAft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Компоненты работы с текстом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7704856" cy="5616624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-понятие «текст»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-тема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текста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-основная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мысль текста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-заголовок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текста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-построение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(структура) текста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-связь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между частями текста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-связь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между предложениями в каждой части текста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-виды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текстов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-понятие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об изложении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-понятие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о сочинении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44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706090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работы с текстом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715200" cy="5145435"/>
          </a:xfrm>
        </p:spPr>
        <p:txBody>
          <a:bodyPr/>
          <a:lstStyle/>
          <a:p>
            <a:pPr marL="0" indent="0">
              <a:spcAft>
                <a:spcPts val="750"/>
              </a:spcAft>
              <a:buNone/>
            </a:pPr>
            <a:r>
              <a:rPr lang="ru-RU" sz="2400" b="1" dirty="0">
                <a:latin typeface="Times New Roman"/>
                <a:ea typeface="Times New Roman"/>
              </a:rPr>
              <a:t>1. Воспроизведение</a:t>
            </a:r>
            <a:r>
              <a:rPr lang="ru-RU" sz="2400" dirty="0">
                <a:latin typeface="Times New Roman"/>
                <a:ea typeface="Times New Roman"/>
              </a:rPr>
              <a:t>: комментированное чтение, нахождение сведений.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400" b="1" dirty="0">
                <a:latin typeface="Times New Roman"/>
                <a:ea typeface="Times New Roman"/>
              </a:rPr>
              <a:t>2. Анализ</a:t>
            </a:r>
            <a:r>
              <a:rPr lang="ru-RU" sz="2400" dirty="0">
                <a:latin typeface="Times New Roman"/>
                <a:ea typeface="Times New Roman"/>
              </a:rPr>
              <a:t>: выделение главной мысли, составление плана, тезисов, вопросов, схем, таблиц, написание выводов, поиск причинно-следственных связей, компрессия (сжатие текста), подбор примеров, изучение системы языка на основе лингвистических заданий к текстам.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3. </a:t>
            </a:r>
            <a:r>
              <a:rPr lang="ru-RU" sz="2400" b="1" dirty="0">
                <a:latin typeface="Times New Roman"/>
                <a:ea typeface="Times New Roman"/>
              </a:rPr>
              <a:t>Творчество:</a:t>
            </a:r>
            <a:r>
              <a:rPr lang="ru-RU" sz="2400" dirty="0">
                <a:latin typeface="Times New Roman"/>
                <a:ea typeface="Times New Roman"/>
              </a:rPr>
              <a:t> иллюстрирование, рецензирование, написание.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Эти уровни определяют «пошаговую» работу с текстами различных функциональных стилей.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9867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0"/>
              </a:spcAft>
            </a:pPr>
            <a:r>
              <a:rPr lang="ru-RU" sz="3200" b="1" dirty="0">
                <a:latin typeface="Times New Roman"/>
                <a:ea typeface="Times New Roman"/>
                <a:cs typeface="+mn-cs"/>
              </a:rPr>
              <a:t>Виды работы с текстом.</a:t>
            </a:r>
            <a:r>
              <a:rPr lang="ru-RU" sz="2800" dirty="0">
                <a:latin typeface="Times New Roman"/>
                <a:ea typeface="Times New Roman"/>
                <a:cs typeface="+mn-cs"/>
              </a:rPr>
              <a:t/>
            </a:r>
            <a:br>
              <a:rPr lang="ru-RU" sz="2800" dirty="0"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36712"/>
            <a:ext cx="7571184" cy="5289451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Times New Roman"/>
              </a:rPr>
              <a:t>1</a:t>
            </a:r>
            <a:r>
              <a:rPr lang="ru-RU" b="1" dirty="0">
                <a:latin typeface="Times New Roman"/>
                <a:ea typeface="Times New Roman"/>
              </a:rPr>
              <a:t>. Деление текста на предложения: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3-4 предложения – 1-2 класс;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5-8 предложений – 3 класс;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9-12 предложений – 4 класс.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2. Составление предложений из слов.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3. Работа над деформированным текстом.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</a:rPr>
              <a:t>4. Творческие работы.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260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работы с текстом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715200" cy="5001419"/>
          </a:xfrm>
        </p:spPr>
        <p:txBody>
          <a:bodyPr/>
          <a:lstStyle/>
          <a:p>
            <a:pPr marL="0" indent="0">
              <a:spcAft>
                <a:spcPts val="750"/>
              </a:spcAft>
              <a:buNone/>
            </a:pPr>
            <a:r>
              <a:rPr lang="ru-RU" sz="1800" dirty="0">
                <a:latin typeface="Times New Roman"/>
                <a:ea typeface="Times New Roman"/>
              </a:rPr>
              <a:t>1. </a:t>
            </a:r>
            <a:r>
              <a:rPr lang="ru-RU" sz="1800" b="1" dirty="0">
                <a:latin typeface="Times New Roman"/>
                <a:ea typeface="Times New Roman"/>
              </a:rPr>
              <a:t>Прием составления плана</a:t>
            </a:r>
            <a:r>
              <a:rPr lang="ru-RU" sz="1800" dirty="0">
                <a:latin typeface="Times New Roman"/>
                <a:ea typeface="Times New Roman"/>
              </a:rPr>
              <a:t> позволяет глубоко осмыслить и понять текст.</a:t>
            </a:r>
            <a:endParaRPr lang="ru-RU" sz="16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1800" dirty="0">
                <a:latin typeface="Times New Roman"/>
                <a:ea typeface="Times New Roman"/>
              </a:rPr>
              <a:t> </a:t>
            </a:r>
            <a:r>
              <a:rPr lang="ru-RU" sz="1800" b="1" dirty="0">
                <a:latin typeface="Times New Roman"/>
                <a:ea typeface="Times New Roman"/>
              </a:rPr>
              <a:t>2.Прием составления граф-схемы.</a:t>
            </a:r>
            <a:r>
              <a:rPr lang="ru-RU" sz="1800" dirty="0">
                <a:latin typeface="Times New Roman"/>
                <a:ea typeface="Times New Roman"/>
              </a:rPr>
              <a:t> Граф-схема – это способ моделирования логической структуры текста. Выделяют два вида граф-схемы – линейная и разветвленная.</a:t>
            </a:r>
            <a:endParaRPr lang="ru-RU" sz="16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1800" dirty="0">
                <a:latin typeface="Times New Roman"/>
                <a:ea typeface="Times New Roman"/>
              </a:rPr>
              <a:t>Средствами графического изображения являются абстрактные геометрические фигуры (прямоугольники, квадраты, овалы, круги и т.д.), символические изображения и рисунки и их соединения (линии, стрелки и т.д.). Граф-схема от плана отличается тем, что в ней наглядно отражены связи и отношения между элементами.</a:t>
            </a:r>
            <a:endParaRPr lang="ru-RU" sz="16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1800" b="1" dirty="0">
                <a:latin typeface="Times New Roman"/>
                <a:ea typeface="Times New Roman"/>
              </a:rPr>
              <a:t>3.Прием </a:t>
            </a:r>
            <a:r>
              <a:rPr lang="ru-RU" sz="1800" b="1" dirty="0" err="1">
                <a:latin typeface="Times New Roman"/>
                <a:ea typeface="Times New Roman"/>
              </a:rPr>
              <a:t>тезирования</a:t>
            </a:r>
            <a:r>
              <a:rPr lang="ru-RU" sz="1800" dirty="0">
                <a:latin typeface="Times New Roman"/>
                <a:ea typeface="Times New Roman"/>
              </a:rPr>
              <a:t> представляет собой формулирование основных тезисов, положений и выводов текста.</a:t>
            </a:r>
            <a:endParaRPr lang="ru-RU" sz="16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1800" b="1" dirty="0">
                <a:latin typeface="Times New Roman"/>
                <a:ea typeface="Times New Roman"/>
              </a:rPr>
              <a:t>4.Прием составления сводной таблицы</a:t>
            </a:r>
            <a:r>
              <a:rPr lang="ru-RU" sz="1800" dirty="0">
                <a:latin typeface="Times New Roman"/>
                <a:ea typeface="Times New Roman"/>
              </a:rPr>
              <a:t> – позволяет обобщить и систематизировать учебную информацию.</a:t>
            </a:r>
            <a:endParaRPr lang="ru-RU" sz="1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04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работы с текстом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052736"/>
            <a:ext cx="7499176" cy="5073427"/>
          </a:xfrm>
        </p:spPr>
        <p:txBody>
          <a:bodyPr/>
          <a:lstStyle/>
          <a:p>
            <a:pPr marL="0" indent="0">
              <a:spcAft>
                <a:spcPts val="750"/>
              </a:spcAft>
              <a:buNone/>
            </a:pPr>
            <a:r>
              <a:rPr lang="ru-RU" sz="1800" dirty="0">
                <a:latin typeface="Times New Roman"/>
                <a:ea typeface="Times New Roman"/>
              </a:rPr>
              <a:t>5. </a:t>
            </a:r>
            <a:r>
              <a:rPr lang="ru-RU" sz="1800" b="1" dirty="0">
                <a:latin typeface="Times New Roman"/>
                <a:ea typeface="Times New Roman"/>
              </a:rPr>
              <a:t>Прием комментирования</a:t>
            </a:r>
            <a:r>
              <a:rPr lang="ru-RU" sz="1800" dirty="0">
                <a:latin typeface="Times New Roman"/>
                <a:ea typeface="Times New Roman"/>
              </a:rPr>
              <a:t> является основой осмысления и понимания текста и представляет собой самостоятельное рассуждение, умозаключение и выводы по поводу прочитанного текста.</a:t>
            </a:r>
            <a:endParaRPr lang="ru-RU" sz="16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1800" dirty="0">
                <a:latin typeface="Times New Roman"/>
                <a:ea typeface="Times New Roman"/>
              </a:rPr>
              <a:t>6</a:t>
            </a:r>
            <a:r>
              <a:rPr lang="ru-RU" sz="1800" b="1" dirty="0">
                <a:latin typeface="Times New Roman"/>
                <a:ea typeface="Times New Roman"/>
              </a:rPr>
              <a:t>. Сложение целого текста из частей. </a:t>
            </a:r>
            <a:endParaRPr lang="ru-RU" sz="16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1800" dirty="0">
                <a:latin typeface="Times New Roman"/>
                <a:ea typeface="Times New Roman"/>
              </a:rPr>
              <a:t>7</a:t>
            </a:r>
            <a:r>
              <a:rPr lang="ru-RU" sz="1800" b="1" dirty="0">
                <a:latin typeface="Times New Roman"/>
                <a:ea typeface="Times New Roman"/>
              </a:rPr>
              <a:t>. Верные-неверные утверждения</a:t>
            </a:r>
            <a:r>
              <a:rPr lang="ru-RU" sz="1800" dirty="0">
                <a:latin typeface="Times New Roman"/>
                <a:ea typeface="Times New Roman"/>
              </a:rPr>
              <a:t>.</a:t>
            </a:r>
            <a:endParaRPr lang="ru-RU" sz="16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1800" dirty="0">
                <a:latin typeface="Times New Roman"/>
                <a:ea typeface="Times New Roman"/>
              </a:rPr>
              <a:t> Этот прием способствует вдумчивой работе с текстом, развивает умение критически воспринимать информацию, делать выводы о ее точности и ценности.</a:t>
            </a:r>
            <a:endParaRPr lang="ru-RU" sz="16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1800" dirty="0">
                <a:latin typeface="Times New Roman"/>
                <a:ea typeface="Times New Roman"/>
              </a:rPr>
              <a:t>8. </a:t>
            </a:r>
            <a:r>
              <a:rPr lang="ru-RU" sz="1800" b="1" dirty="0">
                <a:latin typeface="Times New Roman"/>
                <a:ea typeface="Times New Roman"/>
              </a:rPr>
              <a:t>Реконструкция текста</a:t>
            </a:r>
            <a:r>
              <a:rPr lang="ru-RU" sz="1800" dirty="0">
                <a:latin typeface="Times New Roman"/>
                <a:ea typeface="Times New Roman"/>
              </a:rPr>
              <a:t>. Один из продуктивных приемов работы с текстом на уроке русского языка является «ПИСЬМО С ДЫРКАМИ».  Этот прием подойдет в качестве проверки усвоенных ранее знаний и для работы с параграфом при изучении  нового материала.</a:t>
            </a:r>
            <a:endParaRPr lang="ru-RU" sz="1600" dirty="0">
              <a:latin typeface="Times New Roman"/>
              <a:ea typeface="Times New Roman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1800" b="1" dirty="0">
                <a:latin typeface="Times New Roman"/>
                <a:ea typeface="Times New Roman"/>
              </a:rPr>
              <a:t>9. Дидактические игры:</a:t>
            </a:r>
            <a:r>
              <a:rPr lang="ru-RU" sz="1800" dirty="0">
                <a:latin typeface="Times New Roman"/>
                <a:ea typeface="Times New Roman"/>
              </a:rPr>
              <a:t>   «Корректор», »Диктор», «Редактор»,</a:t>
            </a:r>
            <a:endParaRPr lang="ru-RU" sz="1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15365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753</Words>
  <Application>Microsoft Office PowerPoint</Application>
  <PresentationFormat>Экран (4:3)</PresentationFormat>
  <Paragraphs>226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Calibri</vt:lpstr>
      <vt:lpstr>Comic Sans MS</vt:lpstr>
      <vt:lpstr>1_Тема Office</vt:lpstr>
      <vt:lpstr>Работа с текстом на уроках русского языка: методические приёмы и требования.</vt:lpstr>
      <vt:lpstr>Три направления работы с текстом</vt:lpstr>
      <vt:lpstr>Требования к текстам</vt:lpstr>
      <vt:lpstr>Примерный план анализа текста.</vt:lpstr>
      <vt:lpstr>Компоненты работы с текстом </vt:lpstr>
      <vt:lpstr>Уровни работы с текстом</vt:lpstr>
      <vt:lpstr>Виды работы с текстом. </vt:lpstr>
      <vt:lpstr>Приёмы работы с текстом</vt:lpstr>
      <vt:lpstr>Приёмы работы с текстом</vt:lpstr>
      <vt:lpstr>Приёмы работы с текстом</vt:lpstr>
      <vt:lpstr>План комплексного анализа текста </vt:lpstr>
      <vt:lpstr>План комплексного анализа текста </vt:lpstr>
      <vt:lpstr>План комплексного анализа текста </vt:lpstr>
      <vt:lpstr>План комплексного анализа текста </vt:lpstr>
      <vt:lpstr>План комплексного анализа текста </vt:lpstr>
      <vt:lpstr>Пример комплексного анализа текста  в 4-ом классе</vt:lpstr>
      <vt:lpstr>Задания к тексту.</vt:lpstr>
      <vt:lpstr>Объём диктанта и текста для списывания </vt:lpstr>
      <vt:lpstr>Объём словарных диктантов</vt:lpstr>
      <vt:lpstr>Объём изложений</vt:lpstr>
      <vt:lpstr>Объём сочинений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lyudmila.popova.73@yandex.ru</cp:lastModifiedBy>
  <cp:revision>92</cp:revision>
  <dcterms:created xsi:type="dcterms:W3CDTF">2014-07-06T18:18:01Z</dcterms:created>
  <dcterms:modified xsi:type="dcterms:W3CDTF">2024-02-01T20:14:26Z</dcterms:modified>
</cp:coreProperties>
</file>